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52"/>
  </p:notesMasterIdLst>
  <p:sldIdLst>
    <p:sldId id="424" r:id="rId3"/>
    <p:sldId id="425" r:id="rId4"/>
    <p:sldId id="426" r:id="rId5"/>
    <p:sldId id="447" r:id="rId6"/>
    <p:sldId id="429" r:id="rId7"/>
    <p:sldId id="316" r:id="rId8"/>
    <p:sldId id="430" r:id="rId9"/>
    <p:sldId id="431" r:id="rId10"/>
    <p:sldId id="432" r:id="rId11"/>
    <p:sldId id="451" r:id="rId12"/>
    <p:sldId id="474" r:id="rId13"/>
    <p:sldId id="456" r:id="rId14"/>
    <p:sldId id="457" r:id="rId15"/>
    <p:sldId id="473" r:id="rId16"/>
    <p:sldId id="436" r:id="rId17"/>
    <p:sldId id="437" r:id="rId18"/>
    <p:sldId id="450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382" r:id="rId29"/>
    <p:sldId id="449" r:id="rId30"/>
    <p:sldId id="452" r:id="rId31"/>
    <p:sldId id="475" r:id="rId32"/>
    <p:sldId id="476" r:id="rId33"/>
    <p:sldId id="477" r:id="rId34"/>
    <p:sldId id="478" r:id="rId35"/>
    <p:sldId id="479" r:id="rId36"/>
    <p:sldId id="480" r:id="rId37"/>
    <p:sldId id="416" r:id="rId38"/>
    <p:sldId id="472" r:id="rId39"/>
    <p:sldId id="468" r:id="rId40"/>
    <p:sldId id="417" r:id="rId41"/>
    <p:sldId id="397" r:id="rId42"/>
    <p:sldId id="349" r:id="rId43"/>
    <p:sldId id="398" r:id="rId44"/>
    <p:sldId id="392" r:id="rId45"/>
    <p:sldId id="383" r:id="rId46"/>
    <p:sldId id="460" r:id="rId47"/>
    <p:sldId id="461" r:id="rId48"/>
    <p:sldId id="462" r:id="rId49"/>
    <p:sldId id="463" r:id="rId50"/>
    <p:sldId id="467" r:id="rId51"/>
  </p:sldIdLst>
  <p:sldSz cx="9144000" cy="5143500" type="screen16x9"/>
  <p:notesSz cx="6858000" cy="9144000"/>
  <p:embeddedFontLst>
    <p:embeddedFont>
      <p:font typeface="나눔스퀘어_ac ExtraBold" panose="020B0600000101010101" pitchFamily="50" charset="-127"/>
      <p:bold r:id="rId53"/>
    </p:embeddedFont>
    <p:embeddedFont>
      <p:font typeface="나눔스퀘어 ExtraBold" panose="020B0600000101010101" pitchFamily="50" charset="-127"/>
      <p:bold r:id="rId54"/>
    </p:embeddedFont>
    <p:embeddedFont>
      <p:font typeface="나눔스퀘어" panose="020B0600000101010101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Montserrat" panose="020B0600000101010101" charset="0"/>
      <p:regular r:id="rId58"/>
      <p:bold r:id="rId59"/>
      <p:italic r:id="rId60"/>
      <p:boldItalic r:id="rId61"/>
    </p:embeddedFont>
    <p:embeddedFont>
      <p:font typeface="나눔스퀘어_ac Light" panose="020B0600000101010101" pitchFamily="50" charset="-127"/>
      <p:regular r:id="rId62"/>
    </p:embeddedFont>
    <p:embeddedFont>
      <p:font typeface="나눔스퀘어_ac" panose="020B0600000101010101" pitchFamily="50" charset="-127"/>
      <p:regular r:id="rId63"/>
    </p:embeddedFont>
    <p:embeddedFont>
      <p:font typeface="나눔스퀘어라운드 Bold" panose="020B0600000101010101" charset="-127"/>
      <p:bold r:id="rId64"/>
    </p:embeddedFont>
    <p:embeddedFont>
      <p:font typeface="Segoe Script" panose="030B0504020000000003" pitchFamily="66" charset="0"/>
      <p:regular r:id="rId65"/>
      <p:bold r:id="rId66"/>
    </p:embeddedFont>
    <p:embeddedFont>
      <p:font typeface="Fira Sans Extra Condensed Medium" panose="020B0600000101010101" charset="0"/>
      <p:regular r:id="rId67"/>
      <p:bold r:id="rId68"/>
      <p:italic r:id="rId69"/>
      <p:boldItalic r:id="rId70"/>
    </p:embeddedFont>
    <p:embeddedFont>
      <p:font typeface="맑은 고딕" panose="020B0503020000020004" pitchFamily="50" charset="-127"/>
      <p:regular r:id="rId56"/>
      <p:bold r:id="rId57"/>
    </p:embeddedFont>
    <p:embeddedFont>
      <p:font typeface="나눔스퀘어_ac Bold" panose="020B0600000101010101" pitchFamily="50" charset="-127"/>
      <p:bold r:id="rId71"/>
    </p:embeddedFont>
    <p:embeddedFont>
      <p:font typeface="Cambria Math" panose="02040503050406030204" pitchFamily="18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A3"/>
    <a:srgbClr val="4F8EFF"/>
    <a:srgbClr val="3C3A6A"/>
    <a:srgbClr val="4A8BFE"/>
    <a:srgbClr val="C5C5C5"/>
    <a:srgbClr val="EEEEEE"/>
    <a:srgbClr val="C2C2C2"/>
    <a:srgbClr val="FE0000"/>
    <a:srgbClr val="75A6FF"/>
    <a:srgbClr val="47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581" autoAdjust="0"/>
  </p:normalViewPr>
  <p:slideViewPr>
    <p:cSldViewPr snapToGrid="0">
      <p:cViewPr varScale="1">
        <p:scale>
          <a:sx n="109" d="100"/>
          <a:sy n="109" d="100"/>
        </p:scale>
        <p:origin x="509" y="91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9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857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001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Geocoder </a:t>
            </a:r>
            <a:r>
              <a:rPr lang="ko-KR" altLang="en-US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활용 경위도 변환 페이지 추가</a:t>
            </a:r>
            <a:endParaRPr lang="en-US" altLang="ko-KR" sz="1100" b="0" i="0" u="none" strike="noStrike" cap="none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100%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60%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701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수소충전소의 수요 </a:t>
            </a:r>
            <a:r>
              <a:rPr lang="ko-KR" altLang="en-US" baseline="0" dirty="0" err="1" smtClean="0"/>
              <a:t>커버율이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500m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 부지를 모두 활용해도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수요를 </a:t>
            </a:r>
            <a:r>
              <a:rPr lang="en-US" altLang="ko-KR" baseline="0" dirty="0" smtClean="0"/>
              <a:t>40%</a:t>
            </a:r>
            <a:r>
              <a:rPr lang="ko-KR" altLang="en-US" baseline="0" dirty="0" smtClean="0"/>
              <a:t>정도 밖에 커버하지 못함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-1KM </a:t>
            </a:r>
            <a:r>
              <a:rPr lang="ko-KR" altLang="en-US" baseline="0" dirty="0" err="1" smtClean="0"/>
              <a:t>일때도</a:t>
            </a:r>
            <a:r>
              <a:rPr lang="ko-KR" altLang="en-US" baseline="0" dirty="0" smtClean="0"/>
              <a:t> 후보지에 모두 수소충전소를 구축하여도 </a:t>
            </a:r>
            <a:r>
              <a:rPr lang="en-US" altLang="ko-KR" baseline="0" dirty="0" smtClean="0"/>
              <a:t>77%</a:t>
            </a:r>
            <a:r>
              <a:rPr lang="ko-KR" altLang="en-US" baseline="0" dirty="0" smtClean="0"/>
              <a:t>정도의 수요만 </a:t>
            </a:r>
            <a:r>
              <a:rPr lang="ko-KR" altLang="en-US" baseline="0" dirty="0" err="1" smtClean="0"/>
              <a:t>커버가능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--&gt; </a:t>
            </a:r>
            <a:r>
              <a:rPr lang="ko-KR" altLang="en-US" baseline="0" dirty="0" smtClean="0"/>
              <a:t>그러나 기존 </a:t>
            </a:r>
            <a:r>
              <a:rPr lang="ko-KR" altLang="en-US" baseline="0" dirty="0" err="1" smtClean="0"/>
              <a:t>전기충전소</a:t>
            </a:r>
            <a:r>
              <a:rPr lang="ko-KR" altLang="en-US" baseline="0" dirty="0" smtClean="0"/>
              <a:t> 연구를 보면 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가 커버가 적당하다고 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를 목표치로 두고 나머지 커버리지 결과를 비교해봤을 때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커버리지가 </a:t>
            </a:r>
            <a:r>
              <a:rPr lang="en-US" altLang="ko-KR" baseline="0" dirty="0" smtClean="0"/>
              <a:t>1.5KM, 2KM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충전소를 모두 활용하지 않아도 서울 내 수요를 커버할 수 있음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1.5KM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32</a:t>
            </a:r>
            <a:r>
              <a:rPr lang="ko-KR" altLang="en-US" baseline="0" dirty="0" err="1" smtClean="0"/>
              <a:t>개일때</a:t>
            </a:r>
            <a:r>
              <a:rPr lang="en-US" altLang="ko-KR" baseline="0" dirty="0" smtClean="0"/>
              <a:t>, 2KM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개를 구축할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수요의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정도를 커버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그러나 꼭 수요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커버가 아니어도  향후 수요를 커버하고자 하는 정도에 따라 해당 표를 활용할 수 있을 듯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691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893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3661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/ </a:t>
            </a:r>
            <a:r>
              <a:rPr lang="ko-KR" altLang="en-US" dirty="0" smtClean="0"/>
              <a:t>우리의 강점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서비스에 초점</a:t>
            </a:r>
            <a:r>
              <a:rPr lang="en-US" altLang="ko-KR" baseline="0" dirty="0" smtClean="0"/>
              <a:t>,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데이터수집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스파크</a:t>
            </a:r>
            <a:r>
              <a:rPr lang="en-US" altLang="ko-KR" baseline="0" dirty="0" smtClean="0"/>
              <a:t>-HD 5</a:t>
            </a:r>
            <a:r>
              <a:rPr lang="ko-KR" altLang="en-US" baseline="0" dirty="0" smtClean="0"/>
              <a:t>조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감성숙소</a:t>
            </a:r>
            <a:r>
              <a:rPr lang="en-US" altLang="ko-KR" baseline="0" dirty="0" smtClean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518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291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034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015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05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한가지씩만</a:t>
            </a:r>
            <a:r>
              <a:rPr lang="ko-KR" altLang="en-US" dirty="0" smtClean="0"/>
              <a:t> 언급하기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장당 </a:t>
            </a:r>
            <a:r>
              <a:rPr lang="en-US" altLang="ko-KR" dirty="0" smtClean="0"/>
              <a:t>10~20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(1,2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강조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01078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23831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49318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6762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994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일반인 대상이 아닌</a:t>
            </a:r>
            <a:r>
              <a:rPr lang="en-US" altLang="ko-KR" dirty="0" smtClean="0"/>
              <a:t>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76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순서도: 대체 처리 50"/>
          <p:cNvSpPr/>
          <p:nvPr/>
        </p:nvSpPr>
        <p:spPr>
          <a:xfrm rot="16200000">
            <a:off x="3772151" y="2976971"/>
            <a:ext cx="661034" cy="45719"/>
          </a:xfrm>
          <a:prstGeom prst="flowChartAlternateProcess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시스템 </a:t>
              </a: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아키텍쳐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0" name="순서도: 대체 처리 69"/>
          <p:cNvSpPr/>
          <p:nvPr/>
        </p:nvSpPr>
        <p:spPr>
          <a:xfrm>
            <a:off x="1590163" y="2555241"/>
            <a:ext cx="3384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22" y="2417635"/>
            <a:ext cx="332184" cy="33218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22" y="2405658"/>
            <a:ext cx="332184" cy="332184"/>
          </a:xfrm>
          <a:prstGeom prst="rect">
            <a:avLst/>
          </a:prstGeom>
        </p:spPr>
      </p:pic>
      <p:sp>
        <p:nvSpPr>
          <p:cNvPr id="74" name="순서도: 대체 처리 73"/>
          <p:cNvSpPr/>
          <p:nvPr/>
        </p:nvSpPr>
        <p:spPr>
          <a:xfrm rot="16200000">
            <a:off x="3328234" y="1783612"/>
            <a:ext cx="1543384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대체 처리 74"/>
          <p:cNvSpPr/>
          <p:nvPr/>
        </p:nvSpPr>
        <p:spPr>
          <a:xfrm rot="16200000">
            <a:off x="4704409" y="2292319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대체 처리 75"/>
          <p:cNvSpPr/>
          <p:nvPr/>
        </p:nvSpPr>
        <p:spPr>
          <a:xfrm>
            <a:off x="4968496" y="2043038"/>
            <a:ext cx="8712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대체 처리 78"/>
          <p:cNvSpPr/>
          <p:nvPr/>
        </p:nvSpPr>
        <p:spPr>
          <a:xfrm>
            <a:off x="4120427" y="1033861"/>
            <a:ext cx="32274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5352117" y="537394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277017" y="538090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Crawling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883778"/>
            <a:ext cx="332184" cy="332184"/>
          </a:xfrm>
          <a:prstGeom prst="rect">
            <a:avLst/>
          </a:prstGeom>
        </p:spPr>
      </p:pic>
      <p:sp>
        <p:nvSpPr>
          <p:cNvPr id="86" name="순서도: 대체 처리 85"/>
          <p:cNvSpPr/>
          <p:nvPr/>
        </p:nvSpPr>
        <p:spPr>
          <a:xfrm rot="16200000">
            <a:off x="5448397" y="1658358"/>
            <a:ext cx="792000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363167" y="2286277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ko-KR" altLang="en-US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1920175"/>
            <a:ext cx="332184" cy="33218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883778"/>
            <a:ext cx="332184" cy="33218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967571" y="2329156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89" name="순서도: 대체 처리 88"/>
          <p:cNvSpPr/>
          <p:nvPr/>
        </p:nvSpPr>
        <p:spPr>
          <a:xfrm rot="16200000">
            <a:off x="6570645" y="1811581"/>
            <a:ext cx="153540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순서도: 대체 처리 89"/>
          <p:cNvSpPr/>
          <p:nvPr/>
        </p:nvSpPr>
        <p:spPr>
          <a:xfrm>
            <a:off x="7334472" y="2567907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599" y="2416439"/>
            <a:ext cx="332184" cy="33218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503671" y="1841408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2386995" y="2837318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pic>
        <p:nvPicPr>
          <p:cNvPr id="98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355" y="3905811"/>
            <a:ext cx="415582" cy="2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4577371" y="3839136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167237" y="3839136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20556" y="3839136"/>
            <a:ext cx="86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13" name="순서도: 대체 처리 112"/>
          <p:cNvSpPr/>
          <p:nvPr/>
        </p:nvSpPr>
        <p:spPr>
          <a:xfrm flipV="1">
            <a:off x="4088456" y="3594816"/>
            <a:ext cx="2734197" cy="468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순서도: 대체 처리 118"/>
          <p:cNvSpPr/>
          <p:nvPr/>
        </p:nvSpPr>
        <p:spPr>
          <a:xfrm rot="10800000">
            <a:off x="6153236" y="2056260"/>
            <a:ext cx="595041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순서도: 대체 처리 120"/>
          <p:cNvSpPr/>
          <p:nvPr/>
        </p:nvSpPr>
        <p:spPr>
          <a:xfrm rot="16200000">
            <a:off x="6026052" y="2753837"/>
            <a:ext cx="1403076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3" y="2057340"/>
            <a:ext cx="1080000" cy="325628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83" y="2449500"/>
            <a:ext cx="1080000" cy="268916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74" y="2773404"/>
            <a:ext cx="1080000" cy="307110"/>
          </a:xfrm>
          <a:prstGeom prst="rect">
            <a:avLst/>
          </a:prstGeom>
        </p:spPr>
      </p:pic>
      <p:sp>
        <p:nvSpPr>
          <p:cNvPr id="126" name="순서도: 대체 처리 125"/>
          <p:cNvSpPr/>
          <p:nvPr/>
        </p:nvSpPr>
        <p:spPr>
          <a:xfrm rot="10800000">
            <a:off x="501437" y="4189496"/>
            <a:ext cx="540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28083" y="4058152"/>
            <a:ext cx="188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간 연동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2417151"/>
            <a:ext cx="332184" cy="332184"/>
          </a:xfrm>
          <a:prstGeom prst="rect">
            <a:avLst/>
          </a:prstGeom>
        </p:spPr>
      </p:pic>
      <p:grpSp>
        <p:nvGrpSpPr>
          <p:cNvPr id="55" name="그룹 54"/>
          <p:cNvGrpSpPr>
            <a:grpSpLocks noChangeAspect="1"/>
          </p:cNvGrpSpPr>
          <p:nvPr/>
        </p:nvGrpSpPr>
        <p:grpSpPr>
          <a:xfrm>
            <a:off x="3393526" y="1505282"/>
            <a:ext cx="526988" cy="572323"/>
            <a:chOff x="5052848" y="415816"/>
            <a:chExt cx="1466192" cy="1592316"/>
          </a:xfrm>
        </p:grpSpPr>
        <p:pic>
          <p:nvPicPr>
            <p:cNvPr id="56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원통 56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3449128"/>
            <a:ext cx="332184" cy="332184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40" y="3449128"/>
            <a:ext cx="332184" cy="33218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3449128"/>
            <a:ext cx="332184" cy="332184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3449128"/>
            <a:ext cx="332184" cy="33218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21465" y="1848932"/>
            <a:ext cx="794157" cy="523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9000">
                <a:srgbClr val="FFFFFF">
                  <a:alpha val="0"/>
                </a:srgbClr>
              </a:gs>
              <a:gs pos="75000">
                <a:schemeClr val="bg1">
                  <a:alpha val="8000"/>
                </a:schemeClr>
              </a:gs>
              <a:gs pos="30000">
                <a:schemeClr val="bg1">
                  <a:alpha val="83000"/>
                </a:schemeClr>
              </a:gs>
              <a:gs pos="47000">
                <a:schemeClr val="bg1">
                  <a:alpha val="54000"/>
                </a:schemeClr>
              </a:gs>
              <a:gs pos="56000">
                <a:schemeClr val="bg1"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50" name="순서도: 추출 49"/>
          <p:cNvSpPr/>
          <p:nvPr/>
        </p:nvSpPr>
        <p:spPr>
          <a:xfrm flipV="1">
            <a:off x="4028384" y="327382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순서도: 추출 51"/>
          <p:cNvSpPr/>
          <p:nvPr/>
        </p:nvSpPr>
        <p:spPr>
          <a:xfrm>
            <a:off x="5770113" y="1251244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추출 57"/>
          <p:cNvSpPr/>
          <p:nvPr/>
        </p:nvSpPr>
        <p:spPr>
          <a:xfrm rot="5400000" flipV="1">
            <a:off x="6049543" y="201528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92705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1118"/>
              </p:ext>
            </p:extLst>
          </p:nvPr>
        </p:nvGraphicFramePr>
        <p:xfrm>
          <a:off x="381000" y="940656"/>
          <a:ext cx="8427720" cy="370133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8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좌표변환</a:t>
            </a: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9262"/>
          <a:stretch/>
        </p:blipFill>
        <p:spPr>
          <a:xfrm>
            <a:off x="1673468" y="1152057"/>
            <a:ext cx="5797064" cy="336784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6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35625" y="1418694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찍음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2484" y="929356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506384" y="2371554"/>
            <a:ext cx="3596606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유치원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506383" y="1132743"/>
            <a:ext cx="3596607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 위치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41363" y="1130650"/>
            <a:ext cx="3378954" cy="155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339339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4720701" y="4419062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177846" y="4419062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518931" y="3357979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648069" y="4419062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36" y="3371763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658" y="3371395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510517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038" y="2776605"/>
            <a:ext cx="2056056" cy="1576362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575902" y="444772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기존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LPG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충전소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78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우선순위에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변동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있음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</a:t>
            </a: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>
              <a:lnSpc>
                <a:spcPct val="120000"/>
              </a:lnSpc>
            </a:pPr>
            <a:endParaRPr lang="en-US" altLang="ko-KR" sz="6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등록대수가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은평구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관악구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수요를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함께 커버할 수 있는 구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00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8116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6809"/>
          <a:stretch/>
        </p:blipFill>
        <p:spPr>
          <a:xfrm>
            <a:off x="3970778" y="909106"/>
            <a:ext cx="4868422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4325" y="909151"/>
            <a:ext cx="3267075" cy="3410465"/>
            <a:chOff x="552450" y="1633870"/>
            <a:chExt cx="3267075" cy="34104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9960" r="10709"/>
            <a:stretch/>
          </p:blipFill>
          <p:spPr>
            <a:xfrm>
              <a:off x="571500" y="1635213"/>
              <a:ext cx="3248025" cy="340912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44435" t="-54" r="15196" b="90006"/>
            <a:stretch/>
          </p:blipFill>
          <p:spPr>
            <a:xfrm>
              <a:off x="1966045" y="1633870"/>
              <a:ext cx="1652867" cy="342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r="58372" b="90681"/>
            <a:stretch/>
          </p:blipFill>
          <p:spPr>
            <a:xfrm>
              <a:off x="552450" y="1637451"/>
              <a:ext cx="1704387" cy="3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0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36197" y="4452083"/>
            <a:ext cx="20842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시각화 기능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3" y="1119533"/>
            <a:ext cx="5122144" cy="27718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594312" y="1417320"/>
            <a:ext cx="872836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26472" y="1084438"/>
            <a:ext cx="33789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이중축을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지도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원을 겹침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Key(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유일값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지정해줘서 색상 정보 표시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필터를 통한 매개변수의 정보 표시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오버를 통해 정보 확인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mapbox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선택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86337" y="1909761"/>
            <a:ext cx="453199" cy="233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7393" y="3038596"/>
            <a:ext cx="516551" cy="288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2044" y="1510665"/>
            <a:ext cx="462155" cy="264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86337" y="1526063"/>
            <a:ext cx="453199" cy="334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3492" y="2140602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53198" y="11591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23739" y="2170304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23739" y="12734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2095" y="3168117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26668" y="3124478"/>
            <a:ext cx="135682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86241" y="1972442"/>
            <a:ext cx="292068" cy="30777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5177" y="1257390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7393" y="2790281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1686" y="1986705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0181" y="2140594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8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9294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한계점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571500" y="1104267"/>
            <a:ext cx="8221980" cy="193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구축에 영향을 미칠 수 있는 다른 요인들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 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반영하지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못함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60000">
              <a:lnSpc>
                <a:spcPct val="200000"/>
              </a:lnSpc>
            </a:pP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시간 제한으로 인하여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로컬 서버를 사용함</a:t>
            </a:r>
          </a:p>
          <a:p>
            <a:pPr>
              <a:lnSpc>
                <a:spcPct val="200000"/>
              </a:lnSpc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확보의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어려움과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시간적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부족으로 서울시 위주로 분석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개선방향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729F6-0B2B-4709-80D1-96C19DB57BC8}"/>
              </a:ext>
            </a:extLst>
          </p:cNvPr>
          <p:cNvCxnSpPr>
            <a:endCxn id="41" idx="3"/>
          </p:cNvCxnSpPr>
          <p:nvPr/>
        </p:nvCxnSpPr>
        <p:spPr>
          <a:xfrm flipV="1">
            <a:off x="-99060" y="2641349"/>
            <a:ext cx="2092732" cy="1769459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 flipV="1">
            <a:off x="2162000" y="2571625"/>
            <a:ext cx="1032875" cy="69145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AE6015A-7F3B-490B-91BB-10AA592C5837}"/>
              </a:ext>
            </a:extLst>
          </p:cNvPr>
          <p:cNvCxnSpPr>
            <a:cxnSpLocks/>
            <a:stCxn id="42" idx="6"/>
            <a:endCxn id="43" idx="3"/>
          </p:cNvCxnSpPr>
          <p:nvPr/>
        </p:nvCxnSpPr>
        <p:spPr>
          <a:xfrm flipV="1">
            <a:off x="3392083" y="1634940"/>
            <a:ext cx="1937689" cy="162813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80B918-6B15-42BD-97F8-FEAB905F419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6768413" y="0"/>
            <a:ext cx="2375587" cy="222902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1964792" y="2473021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rgbClr val="003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3194875" y="316447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5300892" y="146661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393223" y="12448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보호시설 및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 고려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5718266" y="2430894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사업타당성 분석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8266" y="2670229"/>
            <a:ext cx="17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건설비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운전운영비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노무비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고려하여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기당 수익성 분석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(NPV,IRR, PP)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제공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3223" y="1718459"/>
            <a:ext cx="1537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유치원 외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상세도로망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 교통량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혼잡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강도 추가 고려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2697001" y="346133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단위로 확대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89" idx="2"/>
            <a:endCxn id="43" idx="5"/>
          </p:cNvCxnSpPr>
          <p:nvPr/>
        </p:nvCxnSpPr>
        <p:spPr>
          <a:xfrm flipH="1" flipV="1">
            <a:off x="5469220" y="1634940"/>
            <a:ext cx="1101985" cy="594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6571205" y="2130419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2697001" y="3738338"/>
            <a:ext cx="153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수소생산지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전주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관광도시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수소시티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전국 단위의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4716068" y="752155"/>
            <a:ext cx="13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서비스 구현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16068" y="1029154"/>
            <a:ext cx="137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ios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로도 구현하여 서비스 제공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44816"/>
            <a:ext cx="1297500" cy="1059625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20" y="682571"/>
            <a:ext cx="795515" cy="79551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97" y="3361680"/>
            <a:ext cx="984401" cy="123753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7" y="2288671"/>
            <a:ext cx="1371991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</a:t>
            </a:r>
            <a:r>
              <a:rPr lang="ko-KR" altLang="en-US" sz="12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관련 업계 성장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08209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08209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42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05" y="824204"/>
            <a:ext cx="5512499" cy="322673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161026" y="1677030"/>
            <a:ext cx="828000" cy="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62853" y="808394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1371" y="4235579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162231" y="1863692"/>
            <a:ext cx="1009967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81249" y="198991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98797" y="2846521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352327" y="2913638"/>
            <a:ext cx="1638000" cy="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6194" y="2646466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정보 제공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55697" y="1492242"/>
            <a:ext cx="1016502" cy="33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249" y="1602620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범위 선정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156264" y="1208952"/>
            <a:ext cx="1015935" cy="238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6160706" y="1239634"/>
            <a:ext cx="835488" cy="145629"/>
            <a:chOff x="3250774" y="1957785"/>
            <a:chExt cx="835488" cy="145629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3913574" y="2099224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160706" y="1967442"/>
            <a:ext cx="835488" cy="151438"/>
            <a:chOff x="3250774" y="1957785"/>
            <a:chExt cx="835488" cy="151438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3913574" y="2108749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5065446" y="3209960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194" y="3183544"/>
            <a:ext cx="92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제공</a:t>
            </a:r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5226897" y="3282191"/>
            <a:ext cx="1762129" cy="13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수소충전소의 구축이 부족한 실정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563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8638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182813" y="105845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77540"/>
              </p:ext>
            </p:extLst>
          </p:nvPr>
        </p:nvGraphicFramePr>
        <p:xfrm>
          <a:off x="3086473" y="153621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8566" y="3229318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17676" y="2866632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02090" y="1058454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5435510" y="1010004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23739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7517</TotalTime>
  <Words>3399</Words>
  <Application>Microsoft Office PowerPoint</Application>
  <PresentationFormat>화면 슬라이드 쇼(16:9)</PresentationFormat>
  <Paragraphs>799</Paragraphs>
  <Slides>49</Slides>
  <Notes>49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6" baseType="lpstr">
      <vt:lpstr>Arial</vt:lpstr>
      <vt:lpstr>나눔스퀘어_ac ExtraBold</vt:lpstr>
      <vt:lpstr>나눔스퀘어 ExtraBold</vt:lpstr>
      <vt:lpstr>나눔스퀘어</vt:lpstr>
      <vt:lpstr>맑은 고딕</vt:lpstr>
      <vt:lpstr>Montserrat</vt:lpstr>
      <vt:lpstr>나눔스퀘어_ac Light</vt:lpstr>
      <vt:lpstr>나눔스퀘어_ac</vt:lpstr>
      <vt:lpstr>나눔스퀘어라운드 Bold</vt:lpstr>
      <vt:lpstr>Segoe Script</vt:lpstr>
      <vt:lpstr>Fira Sans Extra Condensed Medium</vt:lpstr>
      <vt:lpstr>맑은 고딕</vt:lpstr>
      <vt:lpstr>나눔스퀘어_ac Bold</vt:lpstr>
      <vt:lpstr>Wingdings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398</cp:revision>
  <dcterms:modified xsi:type="dcterms:W3CDTF">2021-10-06T14:04:38Z</dcterms:modified>
</cp:coreProperties>
</file>